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14"/>
  </p:notesMasterIdLst>
  <p:sldIdLst>
    <p:sldId id="256" r:id="rId3"/>
    <p:sldId id="257" r:id="rId4"/>
    <p:sldId id="266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youtube.com/hansang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hansang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B1: The </a:t>
            </a:r>
            <a:r>
              <a:rPr lang="en-US" dirty="0"/>
              <a:t>Art of Packet Analysis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Hansang Bae</a:t>
            </a:r>
          </a:p>
          <a:p>
            <a:r>
              <a:rPr lang="en-US" dirty="0"/>
              <a:t>Director – Product Architecture</a:t>
            </a:r>
          </a:p>
          <a:p>
            <a:r>
              <a:rPr lang="en-US" dirty="0" smtClean="0"/>
              <a:t>Hansang.bae@riverbed.com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is great for a lot of things, but real-time transactions that require small packets is not one of them.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4545879" y="5505826"/>
            <a:ext cx="1876425" cy="257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78729" y="3544687"/>
            <a:ext cx="69881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54929" y="5179524"/>
            <a:ext cx="64643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3479" y="3055737"/>
            <a:ext cx="87312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eceiver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0479" y="4836912"/>
            <a:ext cx="743280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ender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858623" y="3519287"/>
            <a:ext cx="880806" cy="1638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 rot="17927458">
            <a:off x="2308076" y="4072981"/>
            <a:ext cx="1403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Arial" charset="0"/>
              </a:rPr>
              <a:t>Data is sent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 rot="5400000">
            <a:off x="4299817" y="2647750"/>
            <a:ext cx="152400" cy="1231900"/>
          </a:xfrm>
          <a:prstGeom prst="leftBrace">
            <a:avLst>
              <a:gd name="adj1" fmla="val 67361"/>
              <a:gd name="adj2" fmla="val 50000"/>
            </a:avLst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917229" y="2522337"/>
            <a:ext cx="10525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400">
                <a:solidFill>
                  <a:schemeClr val="accent2"/>
                </a:solidFill>
                <a:latin typeface="Arial" charset="0"/>
              </a:rPr>
              <a:t>ACK delay</a:t>
            </a:r>
          </a:p>
          <a:p>
            <a:pPr algn="ctr"/>
            <a:r>
              <a:rPr lang="hu-HU" sz="1400">
                <a:solidFill>
                  <a:schemeClr val="accent2"/>
                </a:solidFill>
                <a:latin typeface="Arial" charset="0"/>
              </a:rPr>
              <a:t>200 ms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034829" y="3557387"/>
            <a:ext cx="523875" cy="1600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 anchor="ctr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6250716" y="3551037"/>
            <a:ext cx="863737" cy="16065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17" name="AutoShape 23"/>
          <p:cNvSpPr>
            <a:spLocks/>
          </p:cNvSpPr>
          <p:nvPr/>
        </p:nvSpPr>
        <p:spPr bwMode="auto">
          <a:xfrm rot="16200000">
            <a:off x="5403129" y="4896226"/>
            <a:ext cx="152400" cy="1885950"/>
          </a:xfrm>
          <a:prstGeom prst="leftBrace">
            <a:avLst>
              <a:gd name="adj1" fmla="val 103125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142924" y="5915401"/>
            <a:ext cx="561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000">
                <a:solidFill>
                  <a:schemeClr val="tx2"/>
                </a:solidFill>
                <a:latin typeface="Arial" charset="0"/>
              </a:rPr>
              <a:t>MSS</a:t>
            </a:r>
            <a:endParaRPr lang="en-US" sz="1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4281906">
            <a:off x="5215844" y="4179029"/>
            <a:ext cx="53649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400" dirty="0">
                <a:solidFill>
                  <a:srgbClr val="FF0000"/>
                </a:solidFill>
                <a:latin typeface="Arial" charset="0"/>
              </a:rPr>
              <a:t>ACK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 rot="17927458">
            <a:off x="5515330" y="4203602"/>
            <a:ext cx="1867925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>
                <a:solidFill>
                  <a:schemeClr val="tx2"/>
                </a:solidFill>
                <a:latin typeface="Arial" charset="0"/>
              </a:rPr>
              <a:t>Buffered data is sent</a:t>
            </a: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2896467" y="4332913"/>
            <a:ext cx="2095500" cy="1284038"/>
          </a:xfrm>
          <a:prstGeom prst="wedgeRoundRectCallout">
            <a:avLst>
              <a:gd name="adj1" fmla="val 41211"/>
              <a:gd name="adj2" fmla="val 53258"/>
              <a:gd name="adj3" fmla="val 16667"/>
            </a:avLst>
          </a:prstGeom>
          <a:solidFill>
            <a:schemeClr val="bg1"/>
          </a:solidFill>
          <a:ln w="317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82296" tIns="45716" rIns="82296" bIns="45716" anchor="ctr"/>
          <a:lstStyle/>
          <a:p>
            <a:pPr marL="109538" indent="-109538"/>
            <a:r>
              <a:rPr lang="hu-HU" sz="1400" dirty="0" smtClean="0"/>
              <a:t>Hm</a:t>
            </a:r>
            <a:r>
              <a:rPr lang="en-US" sz="1400" dirty="0" smtClean="0"/>
              <a:t>m</a:t>
            </a:r>
            <a:r>
              <a:rPr lang="hu-HU" sz="1400" dirty="0" smtClean="0"/>
              <a:t>, </a:t>
            </a:r>
            <a:r>
              <a:rPr lang="hu-HU" sz="1400" dirty="0"/>
              <a:t>I </a:t>
            </a:r>
            <a:r>
              <a:rPr lang="hu-HU" sz="1400" dirty="0" smtClean="0"/>
              <a:t>can</a:t>
            </a:r>
            <a:r>
              <a:rPr lang="en-US" sz="1400" dirty="0" smtClean="0"/>
              <a:t>’</a:t>
            </a:r>
            <a:r>
              <a:rPr lang="hu-HU" sz="1400" dirty="0" smtClean="0"/>
              <a:t>t </a:t>
            </a:r>
            <a:r>
              <a:rPr lang="hu-HU" sz="1400" dirty="0"/>
              <a:t>send more data now because I haven’t received any ACK yet. </a:t>
            </a:r>
            <a:r>
              <a:rPr lang="hu-HU" sz="1400" dirty="0" smtClean="0"/>
              <a:t>I</a:t>
            </a:r>
            <a:r>
              <a:rPr lang="en-US" sz="1400" dirty="0"/>
              <a:t> </a:t>
            </a:r>
            <a:r>
              <a:rPr lang="en-US" sz="1400" dirty="0" smtClean="0"/>
              <a:t>better start </a:t>
            </a:r>
            <a:r>
              <a:rPr lang="hu-HU" sz="1400" dirty="0" smtClean="0"/>
              <a:t>buffering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4552229" y="5499476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4971329" y="5499476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387254" y="5499476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5" name="AutoShape 34"/>
          <p:cNvSpPr>
            <a:spLocks noChangeArrowheads="1"/>
          </p:cNvSpPr>
          <p:nvPr/>
        </p:nvSpPr>
        <p:spPr bwMode="auto">
          <a:xfrm>
            <a:off x="1358900" y="1689100"/>
            <a:ext cx="2253529" cy="1588887"/>
          </a:xfrm>
          <a:prstGeom prst="wedgeRoundRectCallout">
            <a:avLst>
              <a:gd name="adj1" fmla="val 54903"/>
              <a:gd name="adj2" fmla="val 72102"/>
              <a:gd name="adj3" fmla="val 16667"/>
            </a:avLst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/>
          <a:lstStyle/>
          <a:p>
            <a:pPr marL="109538" indent="-109538"/>
            <a:r>
              <a:rPr lang="hu-HU" sz="1400" dirty="0"/>
              <a:t>No more data coming in? </a:t>
            </a:r>
            <a:r>
              <a:rPr lang="en-US" sz="1400" dirty="0" smtClean="0"/>
              <a:t>I can’t send the </a:t>
            </a:r>
            <a:r>
              <a:rPr lang="hu-HU" sz="1400" dirty="0" smtClean="0"/>
              <a:t>ACK </a:t>
            </a:r>
            <a:r>
              <a:rPr lang="hu-HU" sz="1400" dirty="0"/>
              <a:t>until I have some </a:t>
            </a:r>
            <a:r>
              <a:rPr lang="hu-HU" sz="1400" dirty="0" smtClean="0"/>
              <a:t>data</a:t>
            </a:r>
            <a:r>
              <a:rPr lang="en-US" sz="1400" dirty="0" smtClean="0"/>
              <a:t> of my own </a:t>
            </a:r>
            <a:r>
              <a:rPr lang="hu-HU" sz="1400" dirty="0" smtClean="0"/>
              <a:t> </a:t>
            </a:r>
            <a:r>
              <a:rPr lang="hu-HU" sz="1400" dirty="0"/>
              <a:t>to </a:t>
            </a:r>
            <a:r>
              <a:rPr lang="hu-HU" sz="1400" dirty="0" smtClean="0"/>
              <a:t>send</a:t>
            </a:r>
            <a:r>
              <a:rPr lang="en-US" sz="1400" dirty="0" smtClean="0"/>
              <a:t>;</a:t>
            </a:r>
            <a:r>
              <a:rPr lang="hu-HU" sz="1400" dirty="0" smtClean="0"/>
              <a:t> </a:t>
            </a:r>
            <a:r>
              <a:rPr lang="en-US" sz="1400" dirty="0" smtClean="0"/>
              <a:t>another packet arrives; </a:t>
            </a:r>
            <a:r>
              <a:rPr lang="hu-HU" sz="1400" dirty="0" smtClean="0"/>
              <a:t>or </a:t>
            </a:r>
            <a:r>
              <a:rPr lang="hu-HU" sz="1400" dirty="0"/>
              <a:t>my timer expires</a:t>
            </a:r>
            <a:endParaRPr lang="en-US" sz="1400" dirty="0"/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6501678" y="4706737"/>
            <a:ext cx="2032721" cy="450850"/>
          </a:xfrm>
          <a:prstGeom prst="wedgeRoundRectCallout">
            <a:avLst>
              <a:gd name="adj1" fmla="val -78269"/>
              <a:gd name="adj2" fmla="val 149648"/>
              <a:gd name="adj3" fmla="val 16667"/>
            </a:avLst>
          </a:prstGeom>
          <a:solidFill>
            <a:schemeClr val="bg1"/>
          </a:solidFill>
          <a:ln w="317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82296" tIns="45716" rIns="82296" bIns="45716" anchor="ctr"/>
          <a:lstStyle/>
          <a:p>
            <a:pPr marL="109538" indent="-109538"/>
            <a:r>
              <a:rPr lang="hu-HU" sz="1400" dirty="0"/>
              <a:t>Now I can send more </a:t>
            </a:r>
            <a:r>
              <a:rPr lang="hu-HU" sz="1400" dirty="0" smtClean="0"/>
              <a:t>data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382492" y="5475664"/>
            <a:ext cx="425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000">
                <a:solidFill>
                  <a:srgbClr val="FF3300"/>
                </a:solidFill>
                <a:latin typeface="Arial" charset="0"/>
              </a:rPr>
              <a:t>PSH</a:t>
            </a:r>
            <a:endParaRPr lang="en-US" sz="100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8" name="Picture 39" descr="stopwatch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79" y="2281037"/>
            <a:ext cx="638175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6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1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1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6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950" y="1407076"/>
            <a:ext cx="7886700" cy="506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YouTube Channel with older sessions etc.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4"/>
              </a:rPr>
              <a:t>www.youtube.com/hansangb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www.box.com/Sharkfest2014</a:t>
            </a:r>
            <a:endParaRPr lang="en-US" sz="3200" dirty="0"/>
          </a:p>
          <a:p>
            <a:pPr lvl="1"/>
            <a:r>
              <a:rPr lang="en-US" sz="3200" dirty="0" smtClean="0"/>
              <a:t>Trace files</a:t>
            </a:r>
          </a:p>
          <a:p>
            <a:pPr lvl="1"/>
            <a:r>
              <a:rPr lang="en-US" sz="3200" dirty="0" smtClean="0"/>
              <a:t>Presentations</a:t>
            </a:r>
          </a:p>
          <a:p>
            <a:pPr lvl="1"/>
            <a:r>
              <a:rPr lang="en-US" sz="3200" dirty="0" smtClean="0"/>
              <a:t>Camtasia </a:t>
            </a:r>
            <a:r>
              <a:rPr lang="en-US" sz="3200" dirty="0" smtClean="0"/>
              <a:t>recordings (will be up within one month from end of Sharkfest)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603500"/>
            <a:ext cx="75755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962275"/>
            <a:ext cx="457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060450" y="4730750"/>
            <a:ext cx="7575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NET/NET = I’m older than epoch, the beginning of time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15950" y="1407076"/>
            <a:ext cx="7886700" cy="506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YouTube Channel with older sessions etc.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/>
              </a:rPr>
              <a:t>www.youtube.com/hansangb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www.box.com/Sharkfest2014</a:t>
            </a:r>
            <a:endParaRPr lang="en-US" sz="3200" dirty="0"/>
          </a:p>
          <a:p>
            <a:pPr lvl="1"/>
            <a:r>
              <a:rPr lang="en-US" sz="3200" dirty="0" smtClean="0"/>
              <a:t>Trace files</a:t>
            </a:r>
          </a:p>
          <a:p>
            <a:pPr lvl="1"/>
            <a:r>
              <a:rPr lang="en-US" sz="3200" dirty="0" smtClean="0"/>
              <a:t>Presentations</a:t>
            </a:r>
          </a:p>
          <a:p>
            <a:pPr lvl="1"/>
            <a:r>
              <a:rPr lang="en-US" sz="3200" dirty="0" smtClean="0"/>
              <a:t>Camtasia recordings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631156"/>
            <a:ext cx="5969000" cy="5036344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800100" y="45640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Q4…2014  </a:t>
            </a:r>
          </a:p>
          <a:p>
            <a:r>
              <a:rPr lang="en-US" dirty="0" smtClean="0"/>
              <a:t>(pester me - *PLEASE*)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39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– What does it mean?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86477"/>
            <a:ext cx="7886700" cy="4351338"/>
          </a:xfrm>
        </p:spPr>
        <p:txBody>
          <a:bodyPr/>
          <a:lstStyle/>
          <a:p>
            <a:r>
              <a:rPr lang="en-US" dirty="0" smtClean="0"/>
              <a:t>Reliable – but why?</a:t>
            </a:r>
          </a:p>
          <a:p>
            <a:r>
              <a:rPr lang="en-US" dirty="0" smtClean="0"/>
              <a:t>Connection oriented – very polite protocol</a:t>
            </a:r>
          </a:p>
          <a:p>
            <a:r>
              <a:rPr lang="en-US" dirty="0" smtClean="0"/>
              <a:t>Flow Control – built-in traffic report</a:t>
            </a:r>
          </a:p>
          <a:p>
            <a:r>
              <a:rPr lang="en-US" dirty="0" smtClean="0"/>
              <a:t>Stream oriented – I don’t need no </a:t>
            </a:r>
            <a:r>
              <a:rPr lang="en-US" dirty="0" err="1" smtClean="0"/>
              <a:t>stinkin</a:t>
            </a:r>
            <a:r>
              <a:rPr lang="en-US" dirty="0" smtClean="0"/>
              <a:t>’ packets!</a:t>
            </a:r>
          </a:p>
          <a:p>
            <a:r>
              <a:rPr lang="en-US" dirty="0" smtClean="0"/>
              <a:t>Sequence numbers – fundamental building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0" y="4027246"/>
            <a:ext cx="3536950" cy="29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57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TCP is great for a lot of things, but real-time transactions that require small packets is not one of them.</a:t>
            </a:r>
          </a:p>
          <a:p>
            <a:r>
              <a:rPr lang="en-US" dirty="0"/>
              <a:t>Nagle’s motivation was to maximize the ratio of packets to data/content.</a:t>
            </a:r>
          </a:p>
          <a:p>
            <a:r>
              <a:rPr lang="en-US" dirty="0"/>
              <a:t>Delayed-Ack can help in avoiding some “silly window” scenarios.</a:t>
            </a:r>
          </a:p>
          <a:p>
            <a:r>
              <a:rPr lang="en-US" dirty="0"/>
              <a:t>Nagle has its place and need.  Delayed-Ack has its place and need.</a:t>
            </a:r>
          </a:p>
          <a:p>
            <a:r>
              <a:rPr lang="en-US" dirty="0"/>
              <a:t>However, Nagle + Delayed-ack = Bad news (sometimes).  If you are a financial organization, be on the lookout!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u="sng" dirty="0" smtClean="0"/>
              <a:t>Nagle rules:</a:t>
            </a:r>
            <a:endParaRPr lang="hu-HU" sz="2000" u="sng" dirty="0"/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If </a:t>
            </a:r>
            <a:r>
              <a:rPr lang="hu-HU" sz="2000" dirty="0"/>
              <a:t>there are unacknowledged in-flight data,new data is buffered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If </a:t>
            </a:r>
            <a:r>
              <a:rPr lang="hu-HU" sz="2000" dirty="0"/>
              <a:t>the data to be sent is &lt; MSS, it is buffered until MSS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RFC896 </a:t>
            </a:r>
            <a:r>
              <a:rPr lang="hu-HU" sz="2000" dirty="0"/>
              <a:t>(</a:t>
            </a:r>
            <a:r>
              <a:rPr lang="en-US" sz="2000" dirty="0"/>
              <a:t>Congestion control in IP/TCP internetworks </a:t>
            </a:r>
            <a:r>
              <a:rPr lang="hu-HU" sz="2000" dirty="0" smtClean="0"/>
              <a:t>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1639" y="3414665"/>
            <a:ext cx="2221249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2000" u="sng" dirty="0">
                <a:latin typeface="+mn-lt"/>
              </a:rPr>
              <a:t>When to send </a:t>
            </a:r>
            <a:r>
              <a:rPr lang="hu-HU" sz="2000" u="sng" dirty="0" smtClean="0">
                <a:latin typeface="+mn-lt"/>
              </a:rPr>
              <a:t>data:</a:t>
            </a:r>
            <a:endParaRPr lang="en-US" sz="2000" u="sng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9657" y="3822652"/>
            <a:ext cx="7525843" cy="224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hu-HU" sz="2000" dirty="0">
                <a:latin typeface="+mn-lt"/>
              </a:rPr>
              <a:t>Immediately if a full MSS size packet can be sent (at least MSS data is accumulated)</a:t>
            </a:r>
          </a:p>
          <a:p>
            <a:pPr>
              <a:buFontTx/>
              <a:buAutoNum type="arabicPeriod"/>
            </a:pPr>
            <a:r>
              <a:rPr lang="hu-HU" sz="2000" dirty="0">
                <a:latin typeface="+mn-lt"/>
              </a:rPr>
              <a:t>All previously sent data has been acknowledged </a:t>
            </a:r>
            <a:r>
              <a:rPr lang="hu-HU" sz="2000" dirty="0" smtClean="0">
                <a:latin typeface="+mn-lt"/>
              </a:rPr>
              <a:t>AND PSH </a:t>
            </a:r>
            <a:r>
              <a:rPr lang="hu-HU" sz="2000" dirty="0">
                <a:latin typeface="+mn-lt"/>
              </a:rPr>
              <a:t>flag is </a:t>
            </a:r>
            <a:r>
              <a:rPr lang="hu-HU" sz="2000" dirty="0" smtClean="0">
                <a:latin typeface="+mn-lt"/>
              </a:rPr>
              <a:t>set</a:t>
            </a:r>
          </a:p>
          <a:p>
            <a:pPr>
              <a:buFontTx/>
              <a:buAutoNum type="arabicPeriod"/>
            </a:pPr>
            <a:r>
              <a:rPr lang="hu-HU" sz="2000" dirty="0" smtClean="0">
                <a:latin typeface="+mn-lt"/>
              </a:rPr>
              <a:t>PSH flag is set AND the override timeout (0.1 ... 1s) expired</a:t>
            </a:r>
          </a:p>
          <a:p>
            <a:r>
              <a:rPr lang="en-US" sz="2000" dirty="0" smtClean="0">
                <a:latin typeface="+mn-lt"/>
              </a:rPr>
              <a:t>	</a:t>
            </a:r>
          </a:p>
          <a:p>
            <a:r>
              <a:rPr lang="hu-HU" sz="2000" dirty="0" smtClean="0">
                <a:latin typeface="+mn-lt"/>
              </a:rPr>
              <a:t>RFC1122 </a:t>
            </a:r>
            <a:r>
              <a:rPr lang="hu-HU" sz="2000" dirty="0">
                <a:latin typeface="+mn-lt"/>
              </a:rPr>
              <a:t>(Requirements for Internet Hosts – Communication Layers)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6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3469927" y="4871596"/>
            <a:ext cx="1257300" cy="257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1688752" y="4881121"/>
            <a:ext cx="1257300" cy="257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174402" y="2369696"/>
            <a:ext cx="64643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250602" y="4719196"/>
            <a:ext cx="64643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7103" y="2041105"/>
            <a:ext cx="87312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eceiver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17852" y="4868421"/>
            <a:ext cx="743280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ender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939702" y="2369696"/>
            <a:ext cx="12700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682402" y="4871596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098327" y="4871596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22190" y="4871596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rot="16200000">
            <a:off x="2240410" y="4669189"/>
            <a:ext cx="152400" cy="1287463"/>
          </a:xfrm>
          <a:prstGeom prst="leftBrace">
            <a:avLst>
              <a:gd name="adj1" fmla="val 70399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041177" y="5329006"/>
            <a:ext cx="561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000">
                <a:solidFill>
                  <a:schemeClr val="tx2"/>
                </a:solidFill>
                <a:latin typeface="Arial" charset="0"/>
              </a:rPr>
              <a:t>MSS</a:t>
            </a:r>
            <a:endParaRPr lang="en-US" sz="1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rot="17927458">
            <a:off x="2179720" y="3351202"/>
            <a:ext cx="2311307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Arial" charset="0"/>
              </a:rPr>
              <a:t>Data is 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sent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in one packet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019452" y="2372871"/>
            <a:ext cx="774700" cy="23304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720877" y="2347471"/>
            <a:ext cx="12700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463577" y="4868421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879502" y="4868421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833465" y="5340118"/>
            <a:ext cx="561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000">
                <a:solidFill>
                  <a:schemeClr val="tx2"/>
                </a:solidFill>
                <a:latin typeface="Arial" charset="0"/>
              </a:rPr>
              <a:t>MSS</a:t>
            </a:r>
            <a:endParaRPr lang="en-US" sz="1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092101" y="5603364"/>
            <a:ext cx="42449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600" dirty="0">
                <a:solidFill>
                  <a:schemeClr val="tx2"/>
                </a:solidFill>
              </a:rPr>
              <a:t>Application data is accumulated until MSS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 rot="4281906">
            <a:off x="6335365" y="3295209"/>
            <a:ext cx="441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000">
                <a:solidFill>
                  <a:schemeClr val="tx2"/>
                </a:solidFill>
                <a:latin typeface="Arial" charset="0"/>
              </a:rPr>
              <a:t>ACK</a:t>
            </a:r>
            <a:endParaRPr lang="en-US" sz="1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17927458">
            <a:off x="3841403" y="3265046"/>
            <a:ext cx="2520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>
                <a:solidFill>
                  <a:schemeClr val="tx2"/>
                </a:solidFill>
                <a:latin typeface="Arial" charset="0"/>
              </a:rPr>
              <a:t>Data is sent in one packet</a:t>
            </a: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AutoShape 38"/>
          <p:cNvSpPr>
            <a:spLocks/>
          </p:cNvSpPr>
          <p:nvPr/>
        </p:nvSpPr>
        <p:spPr bwMode="auto">
          <a:xfrm rot="16200000">
            <a:off x="4012060" y="4659664"/>
            <a:ext cx="152400" cy="1287463"/>
          </a:xfrm>
          <a:prstGeom prst="leftBrace">
            <a:avLst>
              <a:gd name="adj1" fmla="val 70399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298602" y="4868421"/>
            <a:ext cx="42545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738939" y="4684452"/>
            <a:ext cx="2261967" cy="257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451141" y="2131807"/>
            <a:ext cx="64643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27341" y="4481307"/>
            <a:ext cx="64643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4264" y="1774381"/>
            <a:ext cx="87312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eceiver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7341" y="4087052"/>
            <a:ext cx="743280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ender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883316" y="2134982"/>
            <a:ext cx="993775" cy="23304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5927891" y="2125457"/>
            <a:ext cx="1241425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 dirty="0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986089" y="4703271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700339" y="4703271"/>
            <a:ext cx="4191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5" name="AutoShape 25"/>
          <p:cNvSpPr>
            <a:spLocks/>
          </p:cNvSpPr>
          <p:nvPr/>
        </p:nvSpPr>
        <p:spPr bwMode="auto">
          <a:xfrm rot="16200000">
            <a:off x="5778529" y="3943075"/>
            <a:ext cx="182785" cy="2261967"/>
          </a:xfrm>
          <a:prstGeom prst="leftBrace">
            <a:avLst>
              <a:gd name="adj1" fmla="val 103125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646903" y="5202218"/>
            <a:ext cx="561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000" dirty="0">
                <a:solidFill>
                  <a:schemeClr val="tx2"/>
                </a:solidFill>
                <a:latin typeface="Arial" charset="0"/>
              </a:rPr>
              <a:t>MSS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2110205" y="4895645"/>
            <a:ext cx="183047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600" dirty="0">
                <a:solidFill>
                  <a:schemeClr val="tx2"/>
                </a:solidFill>
              </a:rPr>
              <a:t>Application data is </a:t>
            </a: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being </a:t>
            </a:r>
            <a:r>
              <a:rPr lang="hu-HU" sz="1600" dirty="0" smtClean="0">
                <a:solidFill>
                  <a:schemeClr val="tx2"/>
                </a:solidFill>
              </a:rPr>
              <a:t>accumulated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 rot="4012433">
            <a:off x="4928447" y="3053350"/>
            <a:ext cx="550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400" dirty="0">
                <a:solidFill>
                  <a:schemeClr val="tx2"/>
                </a:solidFill>
                <a:latin typeface="Arial" charset="0"/>
              </a:rPr>
              <a:t>ACK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 rot="17927458">
            <a:off x="5567237" y="2968887"/>
            <a:ext cx="2049462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Arial" charset="0"/>
              </a:rPr>
              <a:t>Buffered 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data </a:t>
            </a:r>
            <a:r>
              <a:rPr lang="hu-HU" sz="1400" dirty="0">
                <a:solidFill>
                  <a:schemeClr val="tx2"/>
                </a:solidFill>
                <a:latin typeface="Arial" charset="0"/>
              </a:rPr>
              <a:t>is 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sent</a:t>
            </a:r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in one packet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3565691" y="2134982"/>
            <a:ext cx="12700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17927458">
            <a:off x="3337885" y="3053351"/>
            <a:ext cx="1296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Arial" charset="0"/>
              </a:rPr>
              <a:t>Data is sent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H="1">
            <a:off x="2832266" y="2134982"/>
            <a:ext cx="12700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17927458">
            <a:off x="2604460" y="3053351"/>
            <a:ext cx="1296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Arial" charset="0"/>
              </a:rPr>
              <a:t>Data is sent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4439" y="4700091"/>
            <a:ext cx="425450" cy="282575"/>
            <a:chOff x="228600" y="1338262"/>
            <a:chExt cx="425450" cy="282575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28600" y="1352550"/>
              <a:ext cx="419100" cy="254000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296" tIns="45716" rIns="82296" bIns="45716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228600" y="1338262"/>
              <a:ext cx="42545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296" tIns="45716" rIns="82296" bIns="45716">
              <a:spAutoFit/>
            </a:bodyPr>
            <a:lstStyle>
              <a:lvl1pPr marL="109538" indent="-1095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1000" dirty="0">
                  <a:solidFill>
                    <a:srgbClr val="FF3300"/>
                  </a:solidFill>
                  <a:latin typeface="Arial" charset="0"/>
                </a:rPr>
                <a:t>PSH</a:t>
              </a:r>
              <a:endParaRPr lang="en-US" sz="10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20093819">
            <a:off x="3968446" y="4880366"/>
            <a:ext cx="458150" cy="12476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7072E-6 L 0.4125 4.5707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753E-6 L 0.49375 4.19753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56702 -0.001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dirty="0"/>
              <a:t>TCP Nagle/Delayed 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Line 79"/>
          <p:cNvSpPr>
            <a:spLocks noChangeShapeType="1"/>
          </p:cNvSpPr>
          <p:nvPr/>
        </p:nvSpPr>
        <p:spPr bwMode="auto">
          <a:xfrm>
            <a:off x="852488" y="2226417"/>
            <a:ext cx="64643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7" name="Line 80"/>
          <p:cNvSpPr>
            <a:spLocks noChangeShapeType="1"/>
          </p:cNvSpPr>
          <p:nvPr/>
        </p:nvSpPr>
        <p:spPr bwMode="auto">
          <a:xfrm>
            <a:off x="366713" y="4571155"/>
            <a:ext cx="7026275" cy="4762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957939" y="1861292"/>
            <a:ext cx="87312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eceiver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652463" y="4677517"/>
            <a:ext cx="743280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hu-HU" sz="1400" dirty="0" smtClean="0">
                <a:solidFill>
                  <a:schemeClr val="tx2"/>
                </a:solidFill>
                <a:latin typeface="Arial" charset="0"/>
              </a:rPr>
              <a:t>ender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Line 84"/>
          <p:cNvSpPr>
            <a:spLocks noChangeShapeType="1"/>
          </p:cNvSpPr>
          <p:nvPr/>
        </p:nvSpPr>
        <p:spPr bwMode="auto">
          <a:xfrm flipH="1">
            <a:off x="538163" y="2224830"/>
            <a:ext cx="12700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11" name="Text Box 92"/>
          <p:cNvSpPr txBox="1">
            <a:spLocks noChangeArrowheads="1"/>
          </p:cNvSpPr>
          <p:nvPr/>
        </p:nvSpPr>
        <p:spPr bwMode="auto">
          <a:xfrm rot="17927458">
            <a:off x="261145" y="3208286"/>
            <a:ext cx="1328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>
                <a:solidFill>
                  <a:schemeClr val="tx2"/>
                </a:solidFill>
                <a:latin typeface="Arial" charset="0"/>
              </a:rPr>
              <a:t>Data is sent</a:t>
            </a: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Line 96"/>
          <p:cNvSpPr>
            <a:spLocks noChangeShapeType="1"/>
          </p:cNvSpPr>
          <p:nvPr/>
        </p:nvSpPr>
        <p:spPr bwMode="auto">
          <a:xfrm flipH="1">
            <a:off x="4900613" y="2220067"/>
            <a:ext cx="12700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/>
          <a:p>
            <a:endParaRPr lang="en-US"/>
          </a:p>
        </p:txBody>
      </p:sp>
      <p:sp>
        <p:nvSpPr>
          <p:cNvPr id="13" name="AutoShape 101"/>
          <p:cNvSpPr>
            <a:spLocks/>
          </p:cNvSpPr>
          <p:nvPr/>
        </p:nvSpPr>
        <p:spPr bwMode="auto">
          <a:xfrm rot="16200000">
            <a:off x="4318001" y="4679104"/>
            <a:ext cx="152400" cy="1009650"/>
          </a:xfrm>
          <a:prstGeom prst="leftBrace">
            <a:avLst>
              <a:gd name="adj1" fmla="val 55208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4" name="Text Box 103"/>
          <p:cNvSpPr txBox="1">
            <a:spLocks noChangeArrowheads="1"/>
          </p:cNvSpPr>
          <p:nvPr/>
        </p:nvSpPr>
        <p:spPr bwMode="auto">
          <a:xfrm>
            <a:off x="3535263" y="5320454"/>
            <a:ext cx="2273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000" dirty="0">
                <a:solidFill>
                  <a:srgbClr val="FF3300"/>
                </a:solidFill>
                <a:latin typeface="Arial" charset="0"/>
              </a:rPr>
              <a:t>Nagle override timeout (200 ms)</a:t>
            </a:r>
            <a:endParaRPr lang="en-US" sz="1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" name="Text Box 104"/>
          <p:cNvSpPr txBox="1">
            <a:spLocks noChangeArrowheads="1"/>
          </p:cNvSpPr>
          <p:nvPr/>
        </p:nvSpPr>
        <p:spPr bwMode="auto">
          <a:xfrm>
            <a:off x="6324600" y="4707680"/>
            <a:ext cx="2352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600" dirty="0">
                <a:solidFill>
                  <a:schemeClr val="tx2"/>
                </a:solidFill>
              </a:rPr>
              <a:t>Transmit timer expires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Text Box 106"/>
          <p:cNvSpPr txBox="1">
            <a:spLocks noChangeArrowheads="1"/>
          </p:cNvSpPr>
          <p:nvPr/>
        </p:nvSpPr>
        <p:spPr bwMode="auto">
          <a:xfrm rot="17927458">
            <a:off x="4098926" y="3161455"/>
            <a:ext cx="2289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400">
                <a:solidFill>
                  <a:schemeClr val="tx2"/>
                </a:solidFill>
                <a:latin typeface="Arial" charset="0"/>
              </a:rPr>
              <a:t>New data packet is sent</a:t>
            </a: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Rectangle 107"/>
          <p:cNvSpPr>
            <a:spLocks noChangeArrowheads="1"/>
          </p:cNvSpPr>
          <p:nvPr/>
        </p:nvSpPr>
        <p:spPr bwMode="auto">
          <a:xfrm>
            <a:off x="3538538" y="4712442"/>
            <a:ext cx="342900" cy="254000"/>
          </a:xfrm>
          <a:prstGeom prst="rect">
            <a:avLst/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18" name="Text Box 111"/>
          <p:cNvSpPr txBox="1">
            <a:spLocks noChangeArrowheads="1"/>
          </p:cNvSpPr>
          <p:nvPr/>
        </p:nvSpPr>
        <p:spPr bwMode="auto">
          <a:xfrm>
            <a:off x="3926981" y="4663126"/>
            <a:ext cx="1656992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000" dirty="0">
                <a:solidFill>
                  <a:schemeClr val="tx2"/>
                </a:solidFill>
                <a:latin typeface="Arial" charset="0"/>
              </a:rPr>
              <a:t>New small </a:t>
            </a:r>
            <a:r>
              <a:rPr lang="hu-HU" sz="1000" dirty="0" smtClean="0">
                <a:solidFill>
                  <a:schemeClr val="tx2"/>
                </a:solidFill>
                <a:latin typeface="Arial" charset="0"/>
              </a:rPr>
              <a:t>packet</a:t>
            </a:r>
            <a:r>
              <a:rPr lang="en-US" sz="1000" dirty="0" smtClean="0">
                <a:solidFill>
                  <a:schemeClr val="tx2"/>
                </a:solidFill>
                <a:latin typeface="Arial" charset="0"/>
              </a:rPr>
              <a:t> (not full 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Arial" charset="0"/>
              </a:rPr>
              <a:t>MSS)</a:t>
            </a:r>
            <a:r>
              <a:rPr lang="hu-HU" sz="1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hu-HU" sz="1000" dirty="0">
                <a:solidFill>
                  <a:schemeClr val="tx2"/>
                </a:solidFill>
                <a:latin typeface="Arial" charset="0"/>
              </a:rPr>
              <a:t>with </a:t>
            </a:r>
            <a:r>
              <a:rPr lang="hu-HU" sz="1000" dirty="0" smtClean="0">
                <a:solidFill>
                  <a:schemeClr val="tx2"/>
                </a:solidFill>
                <a:latin typeface="Arial" charset="0"/>
              </a:rPr>
              <a:t>PUSH flag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Line 116"/>
          <p:cNvSpPr>
            <a:spLocks noChangeShapeType="1"/>
          </p:cNvSpPr>
          <p:nvPr/>
        </p:nvSpPr>
        <p:spPr bwMode="auto">
          <a:xfrm>
            <a:off x="3881438" y="3555154"/>
            <a:ext cx="0" cy="162877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5716" rIns="82296" bIns="45716" anchor="ctr">
            <a:spAutoFit/>
          </a:bodyPr>
          <a:lstStyle/>
          <a:p>
            <a:endParaRPr lang="en-US"/>
          </a:p>
        </p:txBody>
      </p:sp>
      <p:sp>
        <p:nvSpPr>
          <p:cNvPr id="20" name="Text Box 117"/>
          <p:cNvSpPr txBox="1">
            <a:spLocks noChangeArrowheads="1"/>
          </p:cNvSpPr>
          <p:nvPr/>
        </p:nvSpPr>
        <p:spPr bwMode="auto">
          <a:xfrm>
            <a:off x="3489326" y="4707680"/>
            <a:ext cx="425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5716" rIns="82296" bIns="45716">
            <a:spAutoFit/>
          </a:bodyPr>
          <a:lstStyle>
            <a:lvl1pPr marL="109538" indent="-1095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000">
                <a:solidFill>
                  <a:srgbClr val="FF3300"/>
                </a:solidFill>
                <a:latin typeface="Arial" charset="0"/>
              </a:rPr>
              <a:t>PSH</a:t>
            </a:r>
            <a:endParaRPr lang="en-US" sz="100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1" name="Picture 118" descr="stopwatch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5055295"/>
            <a:ext cx="533400" cy="7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1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/>
      <p:bldP spid="16" grpId="0"/>
      <p:bldP spid="17" grpId="0" animBg="1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486</Words>
  <Application>Microsoft Office PowerPoint</Application>
  <PresentationFormat>On-screen Show (4:3)</PresentationFormat>
  <Paragraphs>99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simple-light</vt:lpstr>
      <vt:lpstr>Custom Design</vt:lpstr>
      <vt:lpstr>Session B1: The Art of Packet Analysis</vt:lpstr>
      <vt:lpstr>Information</vt:lpstr>
      <vt:lpstr>Information</vt:lpstr>
      <vt:lpstr>TCP – What does it mean?</vt:lpstr>
      <vt:lpstr>Troubleshooting TCP Nagle/Delayed Ack</vt:lpstr>
      <vt:lpstr>Troubleshooting TCP Nagle/Delayed Ack</vt:lpstr>
      <vt:lpstr>Troubleshooting TCP Nagle/Delayed Ack</vt:lpstr>
      <vt:lpstr>Troubleshooting TCP Nagle/Delayed Ack</vt:lpstr>
      <vt:lpstr>Troubleshooting TCP Nagle/Delayed Ack</vt:lpstr>
      <vt:lpstr>Troubleshooting TCP Nagle/Delayed Ack</vt:lpstr>
      <vt:lpstr>Troubleshooting TCP Nagle/Delayed 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laura_000</dc:creator>
  <cp:lastModifiedBy>Hansang Bae</cp:lastModifiedBy>
  <cp:revision>19</cp:revision>
  <dcterms:modified xsi:type="dcterms:W3CDTF">2014-06-18T17:30:38Z</dcterms:modified>
</cp:coreProperties>
</file>